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6" r:id="rId11"/>
    <p:sldId id="277" r:id="rId12"/>
    <p:sldId id="278" r:id="rId13"/>
    <p:sldId id="279" r:id="rId14"/>
    <p:sldId id="280" r:id="rId15"/>
    <p:sldId id="282" r:id="rId16"/>
    <p:sldId id="283" r:id="rId17"/>
    <p:sldId id="281" r:id="rId18"/>
    <p:sldId id="265" r:id="rId19"/>
    <p:sldId id="275" r:id="rId20"/>
  </p:sldIdLst>
  <p:sldSz cx="14630400" cy="8229600"/>
  <p:notesSz cx="8229600" cy="14630400"/>
  <p:embeddedFontLst>
    <p:embeddedFont>
      <p:font typeface="DM Sans" pitchFamily="2" charset="0"/>
      <p:regular r:id="rId22"/>
      <p:bold r:id="rId23"/>
    </p:embeddedFont>
    <p:embeddedFont>
      <p:font typeface="Libre Baskerville" panose="02000000000000000000" pitchFamily="2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870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C70D1-D8B7-3F9A-5263-36C8E6A56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A321FA-A879-07A1-DBEF-28C9DAEEBF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69F1D8-4FDC-D3EE-F6B7-70310E855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257B2-34BB-C308-7BD5-7769AD3C53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89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83D8D-96E2-127A-AA42-F3130E340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3B8DA8-C545-7950-41CD-64598EAFAF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A14-4B3C-9D9C-FB59-EEEE44540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C4875-B66A-48A7-9C6A-60A59CA9F5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36B4A-D9DE-7A41-754D-40160BAF5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265863-2EAC-00CA-E472-2C61F68D3C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536381-5001-2321-9873-F46B942D0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96DAE-2431-94C5-CF0D-0626BB28BC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45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32BD3-CC05-17E2-894F-D37F05665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7A9459-5596-FF60-04D8-BCBEA15A4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A61B79-DB3E-5331-80DC-4B2FB3036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1D879-5D7A-0CEF-9B30-5BB16993D4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70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51C59-E5B8-D51C-F1DC-D7BBE1249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E87B86-03E9-CF50-5F59-5CACC27DF7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1D1F95-FD21-44CF-F9AD-3870F63634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78EE2-10D5-E17D-A9F8-9AB1B0CA0E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08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62753-F7BE-0A70-4395-47DDCB257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842D83-25AA-20FC-4736-E1A0A15D82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E11592-9FE1-B51A-0202-E75EE4E3B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BC03A-2E9B-8509-9FA3-0FDA38ED1D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85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F1B68-7ED5-4AA1-8000-6D471C8C0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D38A38-B471-7C23-E488-454B1447CA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D09399-03F7-6996-09FA-35D5177CA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31FC2-8EF2-5C85-19D7-8363D341FD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34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637D2-1F46-3E2D-6759-75C097DAE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7F4E09-6368-D495-A4EC-AF34CAC14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E77284-D681-EA78-605C-AC4590FD5B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19387-B569-D0F7-6012-181631ED60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9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1245475"/>
            <a:ext cx="5587127" cy="1718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endParaRPr lang="en-US" sz="2800" dirty="0">
              <a:solidFill>
                <a:srgbClr val="000000"/>
              </a:solidFill>
              <a:latin typeface="Libre Baskerville" pitchFamily="34" charset="0"/>
              <a:ea typeface="Libre Baskerville" pitchFamily="34" charset="-122"/>
              <a:cs typeface="Libre Baskerville" pitchFamily="34" charset="-120"/>
            </a:endParaRPr>
          </a:p>
          <a:p>
            <a:pPr marL="0" indent="0" algn="ctr">
              <a:lnSpc>
                <a:spcPts val="3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EDA of Seoul Bike Rentals: Insights for Business Optimization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864037" y="2840236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760028" y="3512939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          Presented by- Aishwarya Patil     </a:t>
            </a:r>
            <a:endParaRPr lang="en-US" sz="1900" b="1" dirty="0"/>
          </a:p>
        </p:txBody>
      </p:sp>
      <p:sp>
        <p:nvSpPr>
          <p:cNvPr id="6" name="Text 3"/>
          <p:cNvSpPr/>
          <p:nvPr/>
        </p:nvSpPr>
        <p:spPr>
          <a:xfrm>
            <a:off x="864037" y="4185642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283779" y="5262683"/>
            <a:ext cx="663728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presentation deeply investigate into on analysis of Seoul rental Bikes dataset. Uncovering key insights and provide actionable suggestions for rental bikes. </a:t>
            </a:r>
            <a:endParaRPr lang="en-US" sz="1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9134A4-768E-2477-EC23-88DDC2503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65564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0E1E6-07A2-CA80-72D3-8AC816DA3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FC99543-17D9-03C5-534C-D0745AC29A74}"/>
              </a:ext>
            </a:extLst>
          </p:cNvPr>
          <p:cNvSpPr/>
          <p:nvPr/>
        </p:nvSpPr>
        <p:spPr>
          <a:xfrm>
            <a:off x="1005926" y="499581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endParaRPr lang="en-US" sz="38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F0CB392-4549-F973-F571-C68D46C990CE}"/>
              </a:ext>
            </a:extLst>
          </p:cNvPr>
          <p:cNvSpPr/>
          <p:nvPr/>
        </p:nvSpPr>
        <p:spPr>
          <a:xfrm>
            <a:off x="1005926" y="66130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  <a:buSzPct val="100000"/>
            </a:pPr>
            <a:r>
              <a:rPr lang="en-US" sz="2400" b="1" dirty="0">
                <a:solidFill>
                  <a:srgbClr val="454240"/>
                </a:solidFill>
                <a:latin typeface="DM Sans" pitchFamily="34" charset="0"/>
              </a:rPr>
              <a:t>2. Rental bikes across the seasons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5A1DD7-8C12-4B0A-A816-8476358AD549}"/>
              </a:ext>
            </a:extLst>
          </p:cNvPr>
          <p:cNvSpPr txBox="1"/>
          <p:nvPr/>
        </p:nvSpPr>
        <p:spPr>
          <a:xfrm>
            <a:off x="1166648" y="6198275"/>
            <a:ext cx="11256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effectLst/>
                <a:latin typeface="system-ui"/>
              </a:rPr>
              <a:t>Graph:</a:t>
            </a:r>
            <a:r>
              <a:rPr lang="en-US" b="0" i="0" dirty="0">
                <a:effectLst/>
                <a:latin typeface="system-ui"/>
              </a:rPr>
              <a:t> Bar Chart of Rentals per Season.</a:t>
            </a:r>
          </a:p>
          <a:p>
            <a:pPr algn="l"/>
            <a:endParaRPr lang="en-US" b="0" i="0" dirty="0">
              <a:effectLst/>
              <a:latin typeface="system-ui"/>
            </a:endParaRPr>
          </a:p>
          <a:p>
            <a:pPr algn="l"/>
            <a:r>
              <a:rPr lang="en-US" b="1" i="0" dirty="0">
                <a:effectLst/>
                <a:latin typeface="system-ui"/>
              </a:rPr>
              <a:t>Insight:</a:t>
            </a:r>
            <a:r>
              <a:rPr lang="en-US" b="0" i="0" dirty="0">
                <a:effectLst/>
                <a:latin typeface="system-ui"/>
              </a:rPr>
              <a:t>  Highest demand in Spring &amp; Autumn (pleasant weather). Lowest demand in Winter due to cold and snow.</a:t>
            </a:r>
          </a:p>
          <a:p>
            <a:pPr algn="l"/>
            <a:endParaRPr lang="en-US" b="0" i="0" dirty="0">
              <a:effectLst/>
              <a:latin typeface="system-ui"/>
            </a:endParaRPr>
          </a:p>
          <a:p>
            <a:pPr algn="l"/>
            <a:r>
              <a:rPr lang="en-US" b="1" i="0" dirty="0">
                <a:effectLst/>
                <a:latin typeface="system-ui"/>
              </a:rPr>
              <a:t>Business Use:</a:t>
            </a:r>
            <a:r>
              <a:rPr lang="en-US" b="0" i="0" dirty="0">
                <a:effectLst/>
                <a:latin typeface="system-ui"/>
              </a:rPr>
              <a:t> Plan promotions in low-demand seasons &amp; maintenance schedules.</a:t>
            </a:r>
          </a:p>
          <a:p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93FA01-EBA5-7F4A-7AA1-FEB9BE287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222" y="1218069"/>
            <a:ext cx="9257426" cy="477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38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FBC41-BD7A-2118-969A-BDCEEEC21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622DDB9-B23A-DFB8-0B1A-904911F3B15D}"/>
              </a:ext>
            </a:extLst>
          </p:cNvPr>
          <p:cNvSpPr/>
          <p:nvPr/>
        </p:nvSpPr>
        <p:spPr>
          <a:xfrm>
            <a:off x="1005926" y="335272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endParaRPr lang="en-US" sz="38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61C9EB4-092A-7062-0BD6-8CCDDE1A42B1}"/>
              </a:ext>
            </a:extLst>
          </p:cNvPr>
          <p:cNvSpPr/>
          <p:nvPr/>
        </p:nvSpPr>
        <p:spPr>
          <a:xfrm>
            <a:off x="1005926" y="55732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  <a:buSzPct val="100000"/>
            </a:pPr>
            <a:r>
              <a:rPr lang="en-US" sz="2400" dirty="0"/>
              <a:t>3. Impact of Temperature on Bike Rentals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B97DC-E2C9-186B-355F-28AF308135F0}"/>
              </a:ext>
            </a:extLst>
          </p:cNvPr>
          <p:cNvSpPr txBox="1"/>
          <p:nvPr/>
        </p:nvSpPr>
        <p:spPr>
          <a:xfrm>
            <a:off x="1005926" y="6390001"/>
            <a:ext cx="133722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effectLst/>
                <a:latin typeface="system-ui"/>
              </a:rPr>
              <a:t>Graph:</a:t>
            </a:r>
            <a:r>
              <a:rPr lang="en-US" b="0" i="0" dirty="0">
                <a:effectLst/>
                <a:latin typeface="system-ui"/>
              </a:rPr>
              <a:t> Scatter Plot (Temperature vs. Rentals) +</a:t>
            </a:r>
          </a:p>
          <a:p>
            <a:pPr algn="l"/>
            <a:endParaRPr lang="en-US" b="0" i="0" dirty="0">
              <a:effectLst/>
              <a:latin typeface="system-ui"/>
            </a:endParaRPr>
          </a:p>
          <a:p>
            <a:pPr algn="l"/>
            <a:r>
              <a:rPr lang="en-US" b="1" i="0" dirty="0">
                <a:effectLst/>
                <a:latin typeface="system-ui"/>
              </a:rPr>
              <a:t>Insight:</a:t>
            </a:r>
            <a:r>
              <a:rPr lang="en-US" b="0" i="0" dirty="0">
                <a:effectLst/>
                <a:latin typeface="system-ui"/>
              </a:rPr>
              <a:t>  Bike rentals increase with temperature, peaking around 15-25°C. Extreme temperatures (very hot or very cold) reduce bike usage.</a:t>
            </a:r>
          </a:p>
          <a:p>
            <a:pPr algn="l"/>
            <a:endParaRPr lang="en-US" b="0" i="0" dirty="0">
              <a:effectLst/>
              <a:latin typeface="system-ui"/>
            </a:endParaRPr>
          </a:p>
          <a:p>
            <a:pPr algn="l"/>
            <a:r>
              <a:rPr lang="en-US" b="1" i="0" dirty="0">
                <a:effectLst/>
                <a:latin typeface="system-ui"/>
              </a:rPr>
              <a:t>Business Use:</a:t>
            </a:r>
            <a:r>
              <a:rPr lang="en-US" b="0" i="0" dirty="0">
                <a:effectLst/>
                <a:latin typeface="system-ui"/>
              </a:rPr>
              <a:t> Plan dynamic pricing and special offers on extreme weather days.</a:t>
            </a:r>
          </a:p>
          <a:p>
            <a:endParaRPr lang="en-I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5C83DE-10A2-4A01-F7CA-6ED339724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178" y="1201188"/>
            <a:ext cx="9262243" cy="493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318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0FF57-4236-B4FD-C799-0736C6D10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CAE9D8E-1B59-891E-602C-D535CB844AB3}"/>
              </a:ext>
            </a:extLst>
          </p:cNvPr>
          <p:cNvSpPr/>
          <p:nvPr/>
        </p:nvSpPr>
        <p:spPr>
          <a:xfrm>
            <a:off x="1005926" y="499581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endParaRPr lang="en-US" sz="38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743106C-A366-07FE-F00B-D0FB48ABCA49}"/>
              </a:ext>
            </a:extLst>
          </p:cNvPr>
          <p:cNvSpPr/>
          <p:nvPr/>
        </p:nvSpPr>
        <p:spPr>
          <a:xfrm>
            <a:off x="1973002" y="227586"/>
            <a:ext cx="39129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  <a:buSzPct val="100000"/>
            </a:pPr>
            <a:r>
              <a:rPr lang="en-US" sz="2400" dirty="0"/>
              <a:t>4.Rainfall vs. Bike Rentals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53DA1E8-1973-D88C-8521-93427DDC8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488" y="994452"/>
            <a:ext cx="7593788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BE24237-DE55-42A0-0FD9-9043E9F4E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82" y="994452"/>
            <a:ext cx="67056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8CB084-675E-69F7-78AF-6D997A2999C2}"/>
              </a:ext>
            </a:extLst>
          </p:cNvPr>
          <p:cNvSpPr txBox="1"/>
          <p:nvPr/>
        </p:nvSpPr>
        <p:spPr>
          <a:xfrm>
            <a:off x="671096" y="5942180"/>
            <a:ext cx="132882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Rainfall Impact:</a:t>
            </a:r>
            <a:r>
              <a:rPr lang="en-US" dirty="0"/>
              <a:t> As rainfall increases, bike rentals </a:t>
            </a:r>
            <a:r>
              <a:rPr lang="en-US" b="1" dirty="0"/>
              <a:t>drop sharply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Strategy:</a:t>
            </a:r>
            <a:r>
              <a:rPr lang="en-US" dirty="0"/>
              <a:t> Introduce </a:t>
            </a:r>
            <a:r>
              <a:rPr lang="en-US" b="1" dirty="0"/>
              <a:t>rainy-day discounts</a:t>
            </a:r>
            <a:r>
              <a:rPr lang="en-US" dirty="0"/>
              <a:t> or partner with </a:t>
            </a:r>
            <a:r>
              <a:rPr lang="en-US" b="1" dirty="0"/>
              <a:t>alternative transport services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Humidity Impact:</a:t>
            </a:r>
            <a:r>
              <a:rPr lang="en-US" dirty="0"/>
              <a:t> Higher humidity </a:t>
            </a:r>
            <a:r>
              <a:rPr lang="en-US" b="1" dirty="0"/>
              <a:t>negatively affects</a:t>
            </a:r>
            <a:r>
              <a:rPr lang="en-US" dirty="0"/>
              <a:t> rentals, as riding becomes uncomfortable.</a:t>
            </a:r>
            <a:br>
              <a:rPr lang="en-US" dirty="0"/>
            </a:br>
            <a:r>
              <a:rPr lang="en-US" dirty="0"/>
              <a:t>   </a:t>
            </a:r>
            <a:r>
              <a:rPr lang="en-US" b="1" dirty="0"/>
              <a:t>Strategy:</a:t>
            </a:r>
            <a:r>
              <a:rPr lang="en-US" dirty="0"/>
              <a:t> Offer </a:t>
            </a:r>
            <a:r>
              <a:rPr lang="en-US" b="1" dirty="0"/>
              <a:t>morning/evening promotions</a:t>
            </a:r>
            <a:r>
              <a:rPr lang="en-US" dirty="0"/>
              <a:t> or </a:t>
            </a:r>
            <a:r>
              <a:rPr lang="en-US" b="1" dirty="0"/>
              <a:t>cooling stations</a:t>
            </a:r>
            <a:r>
              <a:rPr lang="en-US" dirty="0"/>
              <a:t> at high-traffic locations.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B336C6-49FE-8E77-F9C5-5B9C920ECF18}"/>
              </a:ext>
            </a:extLst>
          </p:cNvPr>
          <p:cNvSpPr txBox="1"/>
          <p:nvPr/>
        </p:nvSpPr>
        <p:spPr>
          <a:xfrm>
            <a:off x="8744483" y="160970"/>
            <a:ext cx="3912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5.Humidity vs. Bike Rentals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8292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2C7ED-434B-7AC0-2720-FFEB63374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1B56423-15CE-1ABA-CF13-CF0089FEB632}"/>
              </a:ext>
            </a:extLst>
          </p:cNvPr>
          <p:cNvSpPr/>
          <p:nvPr/>
        </p:nvSpPr>
        <p:spPr>
          <a:xfrm>
            <a:off x="1005926" y="499581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endParaRPr lang="en-US" sz="38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BFEE1D7-499C-CC62-639F-E828AD2518F7}"/>
              </a:ext>
            </a:extLst>
          </p:cNvPr>
          <p:cNvSpPr/>
          <p:nvPr/>
        </p:nvSpPr>
        <p:spPr>
          <a:xfrm>
            <a:off x="864036" y="43870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  <a:buSzPct val="100000"/>
            </a:pPr>
            <a:r>
              <a:rPr lang="en-US" sz="2400" dirty="0"/>
              <a:t>6. Bike rentals on Holidays Vs. Non-Holidays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FFC8A-431D-B3DB-3319-882297A7A411}"/>
              </a:ext>
            </a:extLst>
          </p:cNvPr>
          <p:cNvSpPr txBox="1"/>
          <p:nvPr/>
        </p:nvSpPr>
        <p:spPr>
          <a:xfrm>
            <a:off x="315311" y="2320159"/>
            <a:ext cx="631978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effectLst/>
                <a:latin typeface="system-ui"/>
              </a:rPr>
              <a:t>Graph:</a:t>
            </a:r>
            <a:r>
              <a:rPr lang="en-US" b="0" i="0" dirty="0">
                <a:effectLst/>
                <a:latin typeface="system-ui"/>
              </a:rPr>
              <a:t> Bar Chart (Bike Rentals on Holidays vs. Regular Days)</a:t>
            </a:r>
          </a:p>
          <a:p>
            <a:pPr algn="l"/>
            <a:endParaRPr lang="en-US" b="0" i="0" dirty="0">
              <a:effectLst/>
              <a:latin typeface="system-ui"/>
            </a:endParaRPr>
          </a:p>
          <a:p>
            <a:pPr algn="l"/>
            <a:endParaRPr lang="en-US" b="0" i="0" dirty="0"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en-US" b="1" i="0" dirty="0">
                <a:effectLst/>
                <a:latin typeface="system-ui"/>
              </a:rPr>
              <a:t>Insight:</a:t>
            </a:r>
            <a:r>
              <a:rPr lang="en-US" b="0" i="0" dirty="0">
                <a:effectLst/>
                <a:latin typeface="system-ui"/>
              </a:rPr>
              <a:t> Shows whether people rent more on holidays. Fewer rentals on public holidays compared to working days. Bike usage drops on non-functioning days (weekends &amp; holidays)</a:t>
            </a:r>
          </a:p>
          <a:p>
            <a:pPr algn="l"/>
            <a:endParaRPr lang="en-US" dirty="0">
              <a:latin typeface="system-ui"/>
            </a:endParaRPr>
          </a:p>
          <a:p>
            <a:pPr algn="l"/>
            <a:endParaRPr lang="en-US" b="0" i="0" dirty="0">
              <a:effectLst/>
              <a:latin typeface="system-ui"/>
            </a:endParaRPr>
          </a:p>
          <a:p>
            <a:pPr algn="l"/>
            <a:r>
              <a:rPr lang="en-US" b="1" i="0" dirty="0">
                <a:effectLst/>
                <a:latin typeface="system-ui"/>
              </a:rPr>
              <a:t>Business Use:</a:t>
            </a:r>
            <a:r>
              <a:rPr lang="en-US" b="0" i="0" dirty="0">
                <a:effectLst/>
                <a:latin typeface="system-ui"/>
              </a:rPr>
              <a:t> Offer discounts on holidays or increase fleet availability.</a:t>
            </a:r>
          </a:p>
          <a:p>
            <a:endParaRPr lang="en-IN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DC5BBFE-9C03-400E-B5F1-C35ED35B3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766" y="1335415"/>
            <a:ext cx="6637282" cy="555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213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995C0-F837-5D4D-AE91-7D39FE74C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94EEEC2-A45B-B767-7EBF-B942F76E5AC0}"/>
              </a:ext>
            </a:extLst>
          </p:cNvPr>
          <p:cNvSpPr/>
          <p:nvPr/>
        </p:nvSpPr>
        <p:spPr>
          <a:xfrm>
            <a:off x="1005926" y="499581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endParaRPr lang="en-US" sz="38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2CA7A4F-95D6-39D7-390B-4C4E0CF2F7C4}"/>
              </a:ext>
            </a:extLst>
          </p:cNvPr>
          <p:cNvSpPr/>
          <p:nvPr/>
        </p:nvSpPr>
        <p:spPr>
          <a:xfrm>
            <a:off x="1005927" y="401820"/>
            <a:ext cx="514262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  <a:buSzPct val="100000"/>
            </a:pPr>
            <a:r>
              <a:rPr lang="en-US" sz="2400" dirty="0"/>
              <a:t>7. Impact of Visibility on Bike Rentals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515D73-6B54-6203-6503-405C5C3C515A}"/>
              </a:ext>
            </a:extLst>
          </p:cNvPr>
          <p:cNvSpPr txBox="1"/>
          <p:nvPr/>
        </p:nvSpPr>
        <p:spPr>
          <a:xfrm>
            <a:off x="756745" y="5894195"/>
            <a:ext cx="134479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1" i="0" dirty="0">
                <a:effectLst/>
                <a:latin typeface="system-ui"/>
              </a:rPr>
              <a:t>Graph:</a:t>
            </a:r>
            <a:r>
              <a:rPr lang="en-US" b="0" i="0" dirty="0">
                <a:effectLst/>
                <a:latin typeface="system-ui"/>
              </a:rPr>
              <a:t> Scatter Plots (Visibility vs. Rentals, Wind Speed vs. Rentals)</a:t>
            </a:r>
          </a:p>
          <a:p>
            <a:pPr algn="l">
              <a:lnSpc>
                <a:spcPct val="150000"/>
              </a:lnSpc>
            </a:pPr>
            <a:r>
              <a:rPr lang="en-US" b="1" i="0" dirty="0">
                <a:effectLst/>
                <a:latin typeface="system-ui"/>
              </a:rPr>
              <a:t>Insight:</a:t>
            </a:r>
            <a:r>
              <a:rPr lang="en-US" b="0" i="0" dirty="0">
                <a:effectLst/>
                <a:latin typeface="system-ui"/>
              </a:rPr>
              <a:t> Understand if low visibility or high wind speed reduces bike rentals. Poor visibility (fog) reduces rentals as safety concerns rise.</a:t>
            </a:r>
          </a:p>
          <a:p>
            <a:pPr algn="l">
              <a:lnSpc>
                <a:spcPct val="150000"/>
              </a:lnSpc>
            </a:pPr>
            <a:r>
              <a:rPr lang="en-US" b="0" i="0" dirty="0">
                <a:effectLst/>
                <a:latin typeface="system-ui"/>
              </a:rPr>
              <a:t>Strong winds also decrease bike usage.</a:t>
            </a:r>
          </a:p>
          <a:p>
            <a:pPr algn="l">
              <a:lnSpc>
                <a:spcPct val="150000"/>
              </a:lnSpc>
            </a:pPr>
            <a:r>
              <a:rPr lang="en-US" b="1" i="0" dirty="0">
                <a:effectLst/>
                <a:latin typeface="system-ui"/>
              </a:rPr>
              <a:t>Business Use:</a:t>
            </a:r>
            <a:r>
              <a:rPr lang="en-US" b="0" i="0" dirty="0">
                <a:effectLst/>
                <a:latin typeface="system-ui"/>
              </a:rPr>
              <a:t> Helps in safety measures &amp; predicting low-usage days.</a:t>
            </a:r>
          </a:p>
          <a:p>
            <a:endParaRPr lang="en-I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F98C201-3B88-1674-7E50-16D87FE7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74" y="1116682"/>
            <a:ext cx="67056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A697C62-D901-679D-AA5B-31E358B61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643" y="1116682"/>
            <a:ext cx="67056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9FEF3B-A5B8-066A-8D56-2B00E20FF181}"/>
              </a:ext>
            </a:extLst>
          </p:cNvPr>
          <p:cNvSpPr txBox="1"/>
          <p:nvPr/>
        </p:nvSpPr>
        <p:spPr>
          <a:xfrm>
            <a:off x="8150772" y="366784"/>
            <a:ext cx="5363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8. Impact of Wind Speed on Bike Rentals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86413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CF385-9C84-FFAF-0E88-9D3D0A3C4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7BAD21C-F46B-5705-8795-698E2003457C}"/>
              </a:ext>
            </a:extLst>
          </p:cNvPr>
          <p:cNvSpPr/>
          <p:nvPr/>
        </p:nvSpPr>
        <p:spPr>
          <a:xfrm>
            <a:off x="1005926" y="499581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endParaRPr lang="en-US" sz="38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F432E64-F97C-72B5-88A9-2415DBADAC85}"/>
              </a:ext>
            </a:extLst>
          </p:cNvPr>
          <p:cNvSpPr/>
          <p:nvPr/>
        </p:nvSpPr>
        <p:spPr>
          <a:xfrm>
            <a:off x="722147" y="42293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  <a:buSzPct val="100000"/>
            </a:pPr>
            <a:r>
              <a:rPr lang="en-US" sz="2400" dirty="0"/>
              <a:t>9. Bike Rentals on Functioning vs. Non-Functioning Days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2B699B-778F-E044-377A-611D10FED854}"/>
              </a:ext>
            </a:extLst>
          </p:cNvPr>
          <p:cNvSpPr txBox="1"/>
          <p:nvPr/>
        </p:nvSpPr>
        <p:spPr>
          <a:xfrm>
            <a:off x="315311" y="2320159"/>
            <a:ext cx="72363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effectLst/>
                <a:latin typeface="system-ui"/>
              </a:rPr>
              <a:t>Graph:</a:t>
            </a:r>
            <a:r>
              <a:rPr lang="en-US" b="0" i="0" dirty="0">
                <a:effectLst/>
                <a:latin typeface="system-ui"/>
              </a:rPr>
              <a:t> Bar Chart of Rentals on Open vs. Closed Days</a:t>
            </a:r>
          </a:p>
          <a:p>
            <a:pPr algn="l"/>
            <a:endParaRPr lang="en-US" dirty="0">
              <a:latin typeface="system-ui"/>
            </a:endParaRPr>
          </a:p>
          <a:p>
            <a:pPr algn="l"/>
            <a:endParaRPr lang="en-US" b="0" i="0" dirty="0"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en-US" b="1" i="0" dirty="0">
                <a:effectLst/>
                <a:latin typeface="system-ui"/>
              </a:rPr>
              <a:t>Insight:</a:t>
            </a:r>
            <a:r>
              <a:rPr lang="en-US" b="0" i="0" dirty="0">
                <a:effectLst/>
                <a:latin typeface="system-ui"/>
              </a:rPr>
              <a:t> See how demand is affected on non-functioning days (e.g., maintenance or public holidays).Rentals are significantly higher on functioning days (working days) compared to non-functioning days (holidays or maintenance days). This confirms that bike rentals are primarily used for commuting </a:t>
            </a:r>
            <a:r>
              <a:rPr lang="en-US" dirty="0">
                <a:latin typeface="system-ui"/>
              </a:rPr>
              <a:t>.</a:t>
            </a:r>
            <a:endParaRPr lang="en-US" b="0" i="0" dirty="0"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endParaRPr lang="en-US" dirty="0">
              <a:latin typeface="system-ui"/>
            </a:endParaRPr>
          </a:p>
          <a:p>
            <a:pPr algn="l"/>
            <a:endParaRPr lang="en-US" b="0" i="0" dirty="0">
              <a:effectLst/>
              <a:latin typeface="system-ui"/>
            </a:endParaRPr>
          </a:p>
          <a:p>
            <a:pPr algn="l"/>
            <a:r>
              <a:rPr lang="en-US" b="1" i="0" dirty="0">
                <a:effectLst/>
                <a:latin typeface="system-ui"/>
              </a:rPr>
              <a:t>Business Use:</a:t>
            </a:r>
            <a:r>
              <a:rPr lang="en-US" b="0" i="0" dirty="0">
                <a:effectLst/>
                <a:latin typeface="system-ui"/>
              </a:rPr>
              <a:t> Plan maintenance schedules efficiently.</a:t>
            </a:r>
          </a:p>
          <a:p>
            <a:endParaRPr lang="en-IN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6AE58EA-A53A-72F1-D028-390D15DF8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67" y="1725962"/>
            <a:ext cx="6200886" cy="509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725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16D6D-B8FA-4E4B-0256-5E02A27EF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227387A-ACB7-86D2-202A-DCEB65DFA7CE}"/>
              </a:ext>
            </a:extLst>
          </p:cNvPr>
          <p:cNvSpPr/>
          <p:nvPr/>
        </p:nvSpPr>
        <p:spPr>
          <a:xfrm>
            <a:off x="1005926" y="499581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endParaRPr lang="en-US" sz="38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95A56D9-A86E-B2EC-F118-5DBDA13D9665}"/>
              </a:ext>
            </a:extLst>
          </p:cNvPr>
          <p:cNvSpPr/>
          <p:nvPr/>
        </p:nvSpPr>
        <p:spPr>
          <a:xfrm>
            <a:off x="1179346" y="54096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  <a:buSzPct val="100000"/>
            </a:pPr>
            <a:r>
              <a:rPr lang="en-US" sz="2400" dirty="0"/>
              <a:t>10. Heatmap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F4177-929F-ED4F-F5F9-0E5C65E43805}"/>
              </a:ext>
            </a:extLst>
          </p:cNvPr>
          <p:cNvSpPr txBox="1"/>
          <p:nvPr/>
        </p:nvSpPr>
        <p:spPr>
          <a:xfrm>
            <a:off x="400530" y="2460072"/>
            <a:ext cx="53855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effectLst/>
                <a:latin typeface="system-ui"/>
              </a:rPr>
              <a:t>Graph:</a:t>
            </a:r>
            <a:r>
              <a:rPr lang="en-US" b="0" i="0" dirty="0">
                <a:effectLst/>
                <a:latin typeface="system-ui"/>
              </a:rPr>
              <a:t> Heatmap of Feature Correlation</a:t>
            </a:r>
          </a:p>
          <a:p>
            <a:pPr algn="l"/>
            <a:endParaRPr lang="en-US" dirty="0">
              <a:latin typeface="system-ui"/>
            </a:endParaRPr>
          </a:p>
          <a:p>
            <a:pPr algn="l"/>
            <a:endParaRPr lang="en-US" b="0" i="0" dirty="0">
              <a:effectLst/>
              <a:latin typeface="system-ui"/>
            </a:endParaRPr>
          </a:p>
          <a:p>
            <a:pPr algn="l"/>
            <a:r>
              <a:rPr lang="en-US" b="1" i="0" dirty="0">
                <a:effectLst/>
                <a:latin typeface="system-ui"/>
              </a:rPr>
              <a:t>Insight:</a:t>
            </a:r>
            <a:r>
              <a:rPr lang="en-US" b="0" i="0" dirty="0">
                <a:effectLst/>
                <a:latin typeface="system-ui"/>
              </a:rPr>
              <a:t> Identify which factors (e.g., temperature, humidity, hour, season) impact rentals the most.</a:t>
            </a:r>
          </a:p>
          <a:p>
            <a:pPr algn="l"/>
            <a:endParaRPr lang="en-US" dirty="0">
              <a:latin typeface="system-ui"/>
            </a:endParaRPr>
          </a:p>
          <a:p>
            <a:pPr algn="l"/>
            <a:endParaRPr lang="en-US" b="0" i="0" dirty="0">
              <a:effectLst/>
              <a:latin typeface="system-ui"/>
            </a:endParaRPr>
          </a:p>
          <a:p>
            <a:pPr algn="l"/>
            <a:r>
              <a:rPr lang="en-US" b="1" i="0" dirty="0">
                <a:effectLst/>
                <a:latin typeface="system-ui"/>
              </a:rPr>
              <a:t>Business Use:</a:t>
            </a:r>
            <a:r>
              <a:rPr lang="en-US" b="0" i="0" dirty="0">
                <a:effectLst/>
                <a:latin typeface="system-ui"/>
              </a:rPr>
              <a:t> Helps in building accurate prediction models for demand forecasting.</a:t>
            </a:r>
          </a:p>
          <a:p>
            <a:endParaRPr lang="en-IN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19248D8-5031-6723-4431-475B3DC31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149" y="804041"/>
            <a:ext cx="9207062" cy="703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902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1ECC9-A70D-B151-6AD5-040361DFF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13AC0AB-CEB5-23D7-56F4-00B9DCC506B4}"/>
              </a:ext>
            </a:extLst>
          </p:cNvPr>
          <p:cNvSpPr/>
          <p:nvPr/>
        </p:nvSpPr>
        <p:spPr>
          <a:xfrm>
            <a:off x="1005926" y="499581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5C4E3D"/>
                </a:solidFill>
                <a:latin typeface="Libre Baskerville" pitchFamily="34" charset="0"/>
              </a:rPr>
              <a:t>Business Recommendation for client</a:t>
            </a:r>
            <a:endParaRPr lang="en-US" sz="38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FEBEF9B-62CC-CDCC-2126-9593E360E521}"/>
              </a:ext>
            </a:extLst>
          </p:cNvPr>
          <p:cNvSpPr/>
          <p:nvPr/>
        </p:nvSpPr>
        <p:spPr>
          <a:xfrm>
            <a:off x="1005926" y="1286859"/>
            <a:ext cx="13134617" cy="6443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/>
            <a:r>
              <a:rPr lang="en-US" sz="2000" b="0" i="0" dirty="0">
                <a:effectLst/>
                <a:latin typeface="system-ui"/>
              </a:rPr>
              <a:t>Business Recommendations for the Client Based on the data analysis and visualizations:</a:t>
            </a:r>
          </a:p>
          <a:p>
            <a:pPr algn="just"/>
            <a:endParaRPr lang="en-US" sz="2000" b="0" i="0" dirty="0">
              <a:effectLst/>
              <a:latin typeface="system-ui"/>
            </a:endParaRPr>
          </a:p>
          <a:p>
            <a:pPr algn="just"/>
            <a:r>
              <a:rPr lang="en-US" sz="2000" b="1" i="0" dirty="0">
                <a:effectLst/>
                <a:latin typeface="system-ui"/>
              </a:rPr>
              <a:t>1.Optimize Bike Availability</a:t>
            </a:r>
          </a:p>
          <a:p>
            <a:pPr algn="just"/>
            <a:endParaRPr lang="en-US" sz="2000" b="0" i="0" dirty="0">
              <a:effectLst/>
              <a:latin typeface="system-ui"/>
            </a:endParaRPr>
          </a:p>
          <a:p>
            <a:pPr algn="just"/>
            <a:r>
              <a:rPr lang="en-US" sz="2000" b="1" i="1" dirty="0">
                <a:effectLst/>
                <a:latin typeface="system-ui"/>
              </a:rPr>
              <a:t>2. Seasonal Promotions &amp; Discounts</a:t>
            </a:r>
            <a:endParaRPr lang="en-US" sz="2000" b="0" i="0" dirty="0">
              <a:effectLst/>
              <a:latin typeface="system-ui"/>
            </a:endParaRPr>
          </a:p>
          <a:p>
            <a:pPr algn="just"/>
            <a:endParaRPr lang="en-US" sz="2000" b="0" i="0" dirty="0">
              <a:effectLst/>
              <a:latin typeface="system-ui"/>
            </a:endParaRPr>
          </a:p>
          <a:p>
            <a:pPr algn="just"/>
            <a:r>
              <a:rPr lang="en-US" sz="2000" b="1" i="0" dirty="0">
                <a:effectLst/>
                <a:latin typeface="system-ui"/>
              </a:rPr>
              <a:t>3. Weather-Responsive Strategy</a:t>
            </a:r>
          </a:p>
          <a:p>
            <a:pPr algn="just"/>
            <a:endParaRPr lang="en-US" sz="2000" b="0" i="0" dirty="0">
              <a:effectLst/>
              <a:latin typeface="system-ui"/>
            </a:endParaRPr>
          </a:p>
          <a:p>
            <a:pPr algn="just"/>
            <a:r>
              <a:rPr lang="en-US" sz="2000" b="1" i="0" dirty="0">
                <a:effectLst/>
                <a:latin typeface="system-ui"/>
              </a:rPr>
              <a:t>4. Weekend &amp; Holiday Strategies</a:t>
            </a:r>
            <a:endParaRPr lang="en-US" sz="2000" b="0" i="0" dirty="0">
              <a:effectLst/>
              <a:latin typeface="system-ui"/>
            </a:endParaRPr>
          </a:p>
          <a:p>
            <a:pPr algn="just"/>
            <a:endParaRPr lang="en-US" sz="2000" b="0" i="0" dirty="0">
              <a:effectLst/>
              <a:latin typeface="system-ui"/>
            </a:endParaRPr>
          </a:p>
          <a:p>
            <a:pPr algn="just"/>
            <a:r>
              <a:rPr lang="en-US" sz="2000" b="1" i="0" dirty="0">
                <a:effectLst/>
                <a:latin typeface="system-ui"/>
              </a:rPr>
              <a:t>5. Subscription &amp; Loyalty Programs</a:t>
            </a:r>
          </a:p>
          <a:p>
            <a:pPr algn="just"/>
            <a:endParaRPr lang="en-US" sz="2000" b="0" i="0" dirty="0">
              <a:effectLst/>
              <a:latin typeface="system-ui"/>
            </a:endParaRPr>
          </a:p>
          <a:p>
            <a:pPr algn="just"/>
            <a:r>
              <a:rPr lang="en-US" sz="2000" b="1" i="0" dirty="0">
                <a:effectLst/>
                <a:latin typeface="system-ui"/>
              </a:rPr>
              <a:t>6. Infrastructure &amp; Expansion Planning</a:t>
            </a:r>
          </a:p>
          <a:p>
            <a:pPr algn="just"/>
            <a:endParaRPr lang="en-US" sz="2000" b="1" dirty="0">
              <a:latin typeface="system-ui"/>
            </a:endParaRPr>
          </a:p>
          <a:p>
            <a:pPr algn="just"/>
            <a:endParaRPr lang="en-US" sz="2000" b="0" i="0" dirty="0">
              <a:effectLst/>
              <a:latin typeface="system-ui"/>
            </a:endParaRPr>
          </a:p>
          <a:p>
            <a:pPr algn="just"/>
            <a:r>
              <a:rPr lang="en-US" sz="2000" b="0" i="0" dirty="0">
                <a:effectLst/>
                <a:latin typeface="system-ui"/>
              </a:rPr>
              <a:t>By implementing these data-driven strategies, </a:t>
            </a:r>
          </a:p>
          <a:p>
            <a:pPr algn="just"/>
            <a:r>
              <a:rPr lang="en-US" sz="2000" b="0" i="0" dirty="0">
                <a:effectLst/>
                <a:latin typeface="system-ui"/>
              </a:rPr>
              <a:t>the business can maximize bike usage, increase customer satisfaction,</a:t>
            </a:r>
          </a:p>
          <a:p>
            <a:pPr algn="just"/>
            <a:r>
              <a:rPr lang="en-US" sz="2000" b="0" i="0" dirty="0">
                <a:effectLst/>
                <a:latin typeface="system-ui"/>
              </a:rPr>
              <a:t> and boost profitability.</a:t>
            </a:r>
          </a:p>
          <a:p>
            <a:pPr marL="342900" indent="-342900" algn="just">
              <a:lnSpc>
                <a:spcPts val="3100"/>
              </a:lnSpc>
              <a:buSzPct val="100000"/>
              <a:buFont typeface="+mj-lt"/>
              <a:buAutoNum type="arabicPeriod"/>
            </a:pPr>
            <a:endParaRPr lang="en-US" sz="1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8B2-2BBA-C13A-1170-7B776939B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193" y="1781503"/>
            <a:ext cx="6069723" cy="626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65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437" y="997528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/>
              <a:t>Conclusion</a:t>
            </a:r>
          </a:p>
        </p:txBody>
      </p:sp>
      <p:sp>
        <p:nvSpPr>
          <p:cNvPr id="3" name="Text 1"/>
          <p:cNvSpPr/>
          <p:nvPr/>
        </p:nvSpPr>
        <p:spPr>
          <a:xfrm>
            <a:off x="864036" y="2983526"/>
            <a:ext cx="13151508" cy="3651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effectLst/>
                <a:latin typeface="var(--jp-content-font-family)"/>
              </a:rPr>
              <a:t>The visual analysis of bike rentals reveals key business insights.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effectLst/>
                <a:latin typeface="var(--jp-content-font-family)"/>
              </a:rPr>
              <a:t> </a:t>
            </a:r>
            <a:r>
              <a:rPr lang="en-US" sz="2000" b="1" dirty="0">
                <a:effectLst/>
                <a:latin typeface="var(--jp-content-font-family)"/>
              </a:rPr>
              <a:t>Hourly trends</a:t>
            </a:r>
            <a:r>
              <a:rPr lang="en-US" sz="2000" dirty="0">
                <a:effectLst/>
                <a:latin typeface="var(--jp-content-font-family)"/>
              </a:rPr>
              <a:t> show peak demand during morning and evening commute hours, suggesting a need for more bike availability 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effectLst/>
                <a:latin typeface="var(--jp-content-font-family)"/>
              </a:rPr>
              <a:t>      during these times.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effectLst/>
                <a:latin typeface="var(--jp-content-font-family)"/>
              </a:rPr>
              <a:t> </a:t>
            </a:r>
            <a:r>
              <a:rPr lang="en-US" sz="2000" b="1" dirty="0">
                <a:effectLst/>
                <a:latin typeface="var(--jp-content-font-family)"/>
              </a:rPr>
              <a:t>Seasonal analysis</a:t>
            </a:r>
            <a:r>
              <a:rPr lang="en-US" sz="2000" dirty="0">
                <a:effectLst/>
                <a:latin typeface="var(--jp-content-font-family)"/>
              </a:rPr>
              <a:t> indicates lower rentals in winter, highlighting an opportunity for promotions or alternative services.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effectLst/>
                <a:latin typeface="var(--jp-content-font-family)"/>
              </a:rPr>
              <a:t> </a:t>
            </a:r>
            <a:r>
              <a:rPr lang="en-US" sz="2000" b="1" dirty="0">
                <a:effectLst/>
                <a:latin typeface="var(--jp-content-font-family)"/>
              </a:rPr>
              <a:t>Weather conditions</a:t>
            </a:r>
            <a:r>
              <a:rPr lang="en-US" sz="2000" dirty="0">
                <a:effectLst/>
                <a:latin typeface="var(--jp-content-font-family)"/>
              </a:rPr>
              <a:t>, especially rainfall and humidity, negatively impact bike rentals, suggesting the need for covered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var(--jp-content-font-family)"/>
              </a:rPr>
              <a:t>       </a:t>
            </a:r>
            <a:r>
              <a:rPr lang="en-US" sz="2000" dirty="0">
                <a:effectLst/>
                <a:latin typeface="var(--jp-content-font-family)"/>
              </a:rPr>
              <a:t>parking or discounts on rainy days. 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effectLst/>
                <a:latin typeface="var(--jp-content-font-family)"/>
              </a:rPr>
              <a:t>Holiday analysis</a:t>
            </a:r>
            <a:r>
              <a:rPr lang="en-US" sz="2000" dirty="0">
                <a:effectLst/>
                <a:latin typeface="var(--jp-content-font-family)"/>
              </a:rPr>
              <a:t> reveals lower demand, allowing for maintenance scheduling on those days.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effectLst/>
                <a:latin typeface="var(--jp-content-font-family)"/>
              </a:rPr>
              <a:t>By optimizing bike availability, pricing strategies, and weather-based incentives, the business can enhance user satisfaction 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effectLst/>
                <a:latin typeface="var(--jp-content-font-family)"/>
              </a:rPr>
              <a:t>      and maximize revenue.</a:t>
            </a:r>
          </a:p>
          <a:p>
            <a:pPr algn="r">
              <a:lnSpc>
                <a:spcPct val="200000"/>
              </a:lnSpc>
            </a:pPr>
            <a:r>
              <a:rPr lang="en-US" sz="2000" dirty="0">
                <a:effectLst/>
                <a:latin typeface="var(--jp-cell-prompt-font-family)"/>
              </a:rPr>
              <a:t>[</a:t>
            </a:r>
          </a:p>
          <a:p>
            <a:pPr algn="just">
              <a:lnSpc>
                <a:spcPct val="200000"/>
              </a:lnSpc>
            </a:pPr>
            <a:br>
              <a:rPr lang="en-US" sz="2000" dirty="0">
                <a:effectLst/>
                <a:latin typeface="inherit"/>
              </a:rPr>
            </a:b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80905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EDA83-4A85-B3EB-E81F-0683E96A80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30" t="14559" b="6513"/>
          <a:stretch/>
        </p:blipFill>
        <p:spPr>
          <a:xfrm>
            <a:off x="8295728" y="80464"/>
            <a:ext cx="5470635" cy="268070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025497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64037" y="413635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Font typeface="+mj-lt"/>
              <a:buAutoNum type="arabicPeriod"/>
            </a:pP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80905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3596F-BD56-1549-DD61-22CC87A00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62" y="520262"/>
            <a:ext cx="12628179" cy="72206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9154" y="667107"/>
            <a:ext cx="4852392" cy="606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Purpose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7299960" y="1758910"/>
            <a:ext cx="30480" cy="5803463"/>
          </a:xfrm>
          <a:prstGeom prst="roundRect">
            <a:avLst>
              <a:gd name="adj" fmla="val 334317"/>
            </a:avLst>
          </a:prstGeom>
          <a:solidFill>
            <a:srgbClr val="DDD3BA"/>
          </a:solidFill>
          <a:ln/>
        </p:spPr>
      </p:sp>
      <p:sp>
        <p:nvSpPr>
          <p:cNvPr id="4" name="Shape 2"/>
          <p:cNvSpPr/>
          <p:nvPr/>
        </p:nvSpPr>
        <p:spPr>
          <a:xfrm>
            <a:off x="6223635" y="2289453"/>
            <a:ext cx="849154" cy="30480"/>
          </a:xfrm>
          <a:prstGeom prst="roundRect">
            <a:avLst>
              <a:gd name="adj" fmla="val 334317"/>
            </a:avLst>
          </a:prstGeom>
          <a:solidFill>
            <a:srgbClr val="DDD3BA"/>
          </a:solidFill>
          <a:ln/>
        </p:spPr>
      </p:sp>
      <p:sp>
        <p:nvSpPr>
          <p:cNvPr id="5" name="Shape 3"/>
          <p:cNvSpPr/>
          <p:nvPr/>
        </p:nvSpPr>
        <p:spPr>
          <a:xfrm>
            <a:off x="7042309" y="2031802"/>
            <a:ext cx="545783" cy="545783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33999" y="2122646"/>
            <a:ext cx="162282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850" dirty="0"/>
          </a:p>
        </p:txBody>
      </p:sp>
      <p:sp>
        <p:nvSpPr>
          <p:cNvPr id="7" name="Text 5"/>
          <p:cNvSpPr/>
          <p:nvPr/>
        </p:nvSpPr>
        <p:spPr>
          <a:xfrm>
            <a:off x="2948226" y="2001441"/>
            <a:ext cx="3032641" cy="3789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50"/>
              </a:lnSpc>
              <a:buNone/>
            </a:pPr>
            <a:r>
              <a:rPr lang="en-US" sz="2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Bike Rental Analysis</a:t>
            </a:r>
            <a:endParaRPr lang="en-US" sz="2350" dirty="0"/>
          </a:p>
        </p:txBody>
      </p:sp>
      <p:sp>
        <p:nvSpPr>
          <p:cNvPr id="8" name="Text 6"/>
          <p:cNvSpPr/>
          <p:nvPr/>
        </p:nvSpPr>
        <p:spPr>
          <a:xfrm>
            <a:off x="849154" y="2525911"/>
            <a:ext cx="5131713" cy="1164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project aim to analyze rental bikes data to identify key factors influencing rent pattern. 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7557611" y="3502462"/>
            <a:ext cx="849154" cy="30480"/>
          </a:xfrm>
          <a:prstGeom prst="roundRect">
            <a:avLst>
              <a:gd name="adj" fmla="val 334317"/>
            </a:avLst>
          </a:prstGeom>
          <a:solidFill>
            <a:srgbClr val="DDD3BA"/>
          </a:solidFill>
          <a:ln/>
        </p:spPr>
      </p:sp>
      <p:sp>
        <p:nvSpPr>
          <p:cNvPr id="10" name="Shape 8"/>
          <p:cNvSpPr/>
          <p:nvPr/>
        </p:nvSpPr>
        <p:spPr>
          <a:xfrm>
            <a:off x="7042309" y="3244810"/>
            <a:ext cx="545783" cy="545783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03043" y="3335655"/>
            <a:ext cx="224195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850" dirty="0"/>
          </a:p>
        </p:txBody>
      </p:sp>
      <p:sp>
        <p:nvSpPr>
          <p:cNvPr id="12" name="Text 10"/>
          <p:cNvSpPr/>
          <p:nvPr/>
        </p:nvSpPr>
        <p:spPr>
          <a:xfrm>
            <a:off x="8649533" y="3214449"/>
            <a:ext cx="3831312" cy="3789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Operational efficiency    </a:t>
            </a:r>
            <a:endParaRPr lang="en-US" sz="2350" dirty="0"/>
          </a:p>
        </p:txBody>
      </p:sp>
      <p:sp>
        <p:nvSpPr>
          <p:cNvPr id="13" name="Text 11"/>
          <p:cNvSpPr/>
          <p:nvPr/>
        </p:nvSpPr>
        <p:spPr>
          <a:xfrm>
            <a:off x="8649533" y="3738920"/>
            <a:ext cx="5131713" cy="1164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understanding factors, bike rental management can make  decisions to enhance operational efficiency.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6223635" y="4710708"/>
            <a:ext cx="849154" cy="30480"/>
          </a:xfrm>
          <a:prstGeom prst="roundRect">
            <a:avLst>
              <a:gd name="adj" fmla="val 334317"/>
            </a:avLst>
          </a:prstGeom>
          <a:solidFill>
            <a:srgbClr val="DDD3BA"/>
          </a:solidFill>
          <a:ln/>
        </p:spPr>
      </p:sp>
      <p:sp>
        <p:nvSpPr>
          <p:cNvPr id="15" name="Shape 13"/>
          <p:cNvSpPr/>
          <p:nvPr/>
        </p:nvSpPr>
        <p:spPr>
          <a:xfrm>
            <a:off x="7042309" y="4453057"/>
            <a:ext cx="545783" cy="545783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03043" y="4543901"/>
            <a:ext cx="224195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850" dirty="0"/>
          </a:p>
        </p:txBody>
      </p:sp>
      <p:sp>
        <p:nvSpPr>
          <p:cNvPr id="17" name="Text 15"/>
          <p:cNvSpPr/>
          <p:nvPr/>
        </p:nvSpPr>
        <p:spPr>
          <a:xfrm>
            <a:off x="2532936" y="4422696"/>
            <a:ext cx="3447931" cy="3789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50"/>
              </a:lnSpc>
              <a:buNone/>
            </a:pPr>
            <a:r>
              <a:rPr lang="en-US" sz="2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satisfaction </a:t>
            </a:r>
            <a:endParaRPr lang="en-US" sz="2350" dirty="0"/>
          </a:p>
        </p:txBody>
      </p:sp>
      <p:sp>
        <p:nvSpPr>
          <p:cNvPr id="18" name="Text 16"/>
          <p:cNvSpPr/>
          <p:nvPr/>
        </p:nvSpPr>
        <p:spPr>
          <a:xfrm>
            <a:off x="849154" y="4947166"/>
            <a:ext cx="5131713" cy="1164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analysis will help to identify customer preferences and enhance customer satisfaction.</a:t>
            </a:r>
            <a:endParaRPr lang="en-US" sz="1900" dirty="0"/>
          </a:p>
        </p:txBody>
      </p:sp>
      <p:sp>
        <p:nvSpPr>
          <p:cNvPr id="19" name="Shape 17"/>
          <p:cNvSpPr/>
          <p:nvPr/>
        </p:nvSpPr>
        <p:spPr>
          <a:xfrm>
            <a:off x="7557611" y="5918954"/>
            <a:ext cx="849154" cy="30480"/>
          </a:xfrm>
          <a:prstGeom prst="roundRect">
            <a:avLst>
              <a:gd name="adj" fmla="val 334317"/>
            </a:avLst>
          </a:prstGeom>
          <a:solidFill>
            <a:srgbClr val="DDD3BA"/>
          </a:solidFill>
          <a:ln/>
        </p:spPr>
      </p:sp>
      <p:sp>
        <p:nvSpPr>
          <p:cNvPr id="20" name="Shape 18"/>
          <p:cNvSpPr/>
          <p:nvPr/>
        </p:nvSpPr>
        <p:spPr>
          <a:xfrm>
            <a:off x="7042309" y="5661303"/>
            <a:ext cx="545783" cy="545783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08758" y="5752147"/>
            <a:ext cx="212884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850" dirty="0"/>
          </a:p>
        </p:txBody>
      </p:sp>
      <p:sp>
        <p:nvSpPr>
          <p:cNvPr id="22" name="Text 20"/>
          <p:cNvSpPr/>
          <p:nvPr/>
        </p:nvSpPr>
        <p:spPr>
          <a:xfrm>
            <a:off x="8649533" y="5630942"/>
            <a:ext cx="3953232" cy="3789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Support Business Growth</a:t>
            </a:r>
            <a:endParaRPr lang="en-US" sz="2350" dirty="0"/>
          </a:p>
        </p:txBody>
      </p:sp>
      <p:sp>
        <p:nvSpPr>
          <p:cNvPr id="23" name="Text 21"/>
          <p:cNvSpPr/>
          <p:nvPr/>
        </p:nvSpPr>
        <p:spPr>
          <a:xfrm>
            <a:off x="8649533" y="6155412"/>
            <a:ext cx="5131713" cy="1164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insights from the analysis will help management team to build strategies for business growth and revenue generation.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5839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Summery 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737913" y="1704147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Dataset consists of </a:t>
            </a:r>
            <a:r>
              <a:rPr lang="en-US" sz="19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8,760 hourly records</a:t>
            </a: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number of </a:t>
            </a:r>
            <a:r>
              <a:rPr lang="en-US" sz="19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bikes rented</a:t>
            </a: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 with various </a:t>
            </a:r>
            <a:r>
              <a:rPr lang="en-US" sz="19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influencing factors</a:t>
            </a: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such as </a:t>
            </a:r>
            <a:r>
              <a:rPr lang="en-US" sz="19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time, weather conditions, and seasonal variations</a:t>
            </a: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737912" y="3303270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dataset is useful for </a:t>
            </a:r>
            <a:r>
              <a:rPr lang="en-US" sz="19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analyzing trends, understanding the impact of environmental factors on bike usage, and optimizing bike-sharing systems</a:t>
            </a: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926330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Before visualize, we will do the </a:t>
            </a:r>
            <a:r>
              <a:rPr lang="en-US" sz="19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cleaning</a:t>
            </a: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as to fill any null values and delete any duplicated values, after that we will do </a:t>
            </a:r>
            <a:r>
              <a:rPr lang="en-US" sz="19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wrangling.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99408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Also we will do </a:t>
            </a:r>
            <a:r>
              <a:rPr lang="en-US" sz="19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analysis</a:t>
            </a: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Seoul Bike. we also take help of </a:t>
            </a:r>
            <a:r>
              <a:rPr lang="en-US" sz="19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charts for better analysis</a:t>
            </a: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486625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Problem statement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441434" y="1860778"/>
            <a:ext cx="7078718" cy="1670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goal is to </a:t>
            </a:r>
            <a:r>
              <a:rPr lang="en-US" sz="20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and predict bike rental demand</a:t>
            </a: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 Seoul based on </a:t>
            </a:r>
            <a:r>
              <a:rPr lang="en-US" sz="20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time-related factors (hour, season, holiday) and weather conditions (temperature, humidity, wind speed, etc.)</a:t>
            </a: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283780" y="4446159"/>
            <a:ext cx="746015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Understanding these patterns can help optimize bike availability, improve user experience, and support better decision-making for bike-sharing operations.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9D86A-3784-1374-C906-B2B6E7476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290" y="0"/>
            <a:ext cx="671611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60175" y="672227"/>
            <a:ext cx="6109930" cy="763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00"/>
              </a:lnSpc>
              <a:buNone/>
            </a:pPr>
            <a:r>
              <a:rPr lang="en-US" sz="4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Agenda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7299960" y="1802606"/>
            <a:ext cx="30480" cy="5754767"/>
          </a:xfrm>
          <a:prstGeom prst="roundRect">
            <a:avLst>
              <a:gd name="adj" fmla="val 336771"/>
            </a:avLst>
          </a:prstGeom>
          <a:solidFill>
            <a:srgbClr val="DDD3BA"/>
          </a:solidFill>
          <a:ln/>
        </p:spPr>
      </p:sp>
      <p:sp>
        <p:nvSpPr>
          <p:cNvPr id="4" name="Shape 2"/>
          <p:cNvSpPr/>
          <p:nvPr/>
        </p:nvSpPr>
        <p:spPr>
          <a:xfrm>
            <a:off x="6215420" y="2337197"/>
            <a:ext cx="855345" cy="30480"/>
          </a:xfrm>
          <a:prstGeom prst="roundRect">
            <a:avLst>
              <a:gd name="adj" fmla="val 336771"/>
            </a:avLst>
          </a:prstGeom>
          <a:solidFill>
            <a:srgbClr val="E08787"/>
          </a:solidFill>
          <a:ln/>
        </p:spPr>
      </p:sp>
      <p:sp>
        <p:nvSpPr>
          <p:cNvPr id="5" name="Shape 3"/>
          <p:cNvSpPr/>
          <p:nvPr/>
        </p:nvSpPr>
        <p:spPr>
          <a:xfrm>
            <a:off x="7040285" y="2077522"/>
            <a:ext cx="549831" cy="549831"/>
          </a:xfrm>
          <a:prstGeom prst="roundRect">
            <a:avLst>
              <a:gd name="adj" fmla="val 18669"/>
            </a:avLst>
          </a:prstGeom>
          <a:solidFill>
            <a:srgbClr val="FAA1A1"/>
          </a:solidFill>
          <a:ln w="15240">
            <a:solidFill>
              <a:srgbClr val="E0878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33404" y="2169081"/>
            <a:ext cx="163473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850" dirty="0"/>
          </a:p>
        </p:txBody>
      </p:sp>
      <p:sp>
        <p:nvSpPr>
          <p:cNvPr id="7" name="Text 5"/>
          <p:cNvSpPr/>
          <p:nvPr/>
        </p:nvSpPr>
        <p:spPr>
          <a:xfrm>
            <a:off x="2305169" y="2046923"/>
            <a:ext cx="3665934" cy="4581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600"/>
              </a:lnSpc>
              <a:buNone/>
            </a:pPr>
            <a:r>
              <a:rPr lang="en-US" sz="2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overview</a:t>
            </a:r>
            <a:endParaRPr lang="en-US" sz="2850" dirty="0"/>
          </a:p>
        </p:txBody>
      </p:sp>
      <p:sp>
        <p:nvSpPr>
          <p:cNvPr id="8" name="Text 6"/>
          <p:cNvSpPr/>
          <p:nvPr/>
        </p:nvSpPr>
        <p:spPr>
          <a:xfrm>
            <a:off x="855345" y="2651641"/>
            <a:ext cx="5115758" cy="391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exploration of rental bikes data.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7559635" y="3559016"/>
            <a:ext cx="855345" cy="30480"/>
          </a:xfrm>
          <a:prstGeom prst="roundRect">
            <a:avLst>
              <a:gd name="adj" fmla="val 336771"/>
            </a:avLst>
          </a:prstGeom>
          <a:solidFill>
            <a:srgbClr val="E08787"/>
          </a:solidFill>
          <a:ln/>
        </p:spPr>
      </p:sp>
      <p:sp>
        <p:nvSpPr>
          <p:cNvPr id="10" name="Shape 8"/>
          <p:cNvSpPr/>
          <p:nvPr/>
        </p:nvSpPr>
        <p:spPr>
          <a:xfrm>
            <a:off x="7040285" y="3299341"/>
            <a:ext cx="549831" cy="549831"/>
          </a:xfrm>
          <a:prstGeom prst="roundRect">
            <a:avLst>
              <a:gd name="adj" fmla="val 18669"/>
            </a:avLst>
          </a:prstGeom>
          <a:solidFill>
            <a:srgbClr val="FAA1A1"/>
          </a:solidFill>
          <a:ln w="15240">
            <a:solidFill>
              <a:srgbClr val="E0878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02210" y="3390900"/>
            <a:ext cx="225862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850" dirty="0"/>
          </a:p>
        </p:txBody>
      </p:sp>
      <p:sp>
        <p:nvSpPr>
          <p:cNvPr id="12" name="Text 10"/>
          <p:cNvSpPr/>
          <p:nvPr/>
        </p:nvSpPr>
        <p:spPr>
          <a:xfrm>
            <a:off x="8659297" y="3268742"/>
            <a:ext cx="4287083" cy="4581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EDA and visualizations</a:t>
            </a:r>
            <a:endParaRPr lang="en-US" sz="2850" dirty="0"/>
          </a:p>
        </p:txBody>
      </p:sp>
      <p:sp>
        <p:nvSpPr>
          <p:cNvPr id="13" name="Text 11"/>
          <p:cNvSpPr/>
          <p:nvPr/>
        </p:nvSpPr>
        <p:spPr>
          <a:xfrm>
            <a:off x="8659297" y="3873460"/>
            <a:ext cx="5115758" cy="782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with the help of charts get beneficial insights from dataset.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6215420" y="4658678"/>
            <a:ext cx="855345" cy="30480"/>
          </a:xfrm>
          <a:prstGeom prst="roundRect">
            <a:avLst>
              <a:gd name="adj" fmla="val 336771"/>
            </a:avLst>
          </a:prstGeom>
          <a:solidFill>
            <a:srgbClr val="E08787"/>
          </a:solidFill>
          <a:ln/>
        </p:spPr>
      </p:sp>
      <p:sp>
        <p:nvSpPr>
          <p:cNvPr id="15" name="Shape 13"/>
          <p:cNvSpPr/>
          <p:nvPr/>
        </p:nvSpPr>
        <p:spPr>
          <a:xfrm>
            <a:off x="7040285" y="4399002"/>
            <a:ext cx="549831" cy="549831"/>
          </a:xfrm>
          <a:prstGeom prst="roundRect">
            <a:avLst>
              <a:gd name="adj" fmla="val 18669"/>
            </a:avLst>
          </a:prstGeom>
          <a:solidFill>
            <a:srgbClr val="FAA1A1"/>
          </a:solidFill>
          <a:ln w="15240">
            <a:solidFill>
              <a:srgbClr val="E0878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02210" y="4490561"/>
            <a:ext cx="225862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850" dirty="0"/>
          </a:p>
        </p:txBody>
      </p:sp>
      <p:sp>
        <p:nvSpPr>
          <p:cNvPr id="17" name="Text 15"/>
          <p:cNvSpPr/>
          <p:nvPr/>
        </p:nvSpPr>
        <p:spPr>
          <a:xfrm>
            <a:off x="855345" y="4368403"/>
            <a:ext cx="5115758" cy="9163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Recommendations for client</a:t>
            </a:r>
            <a:endParaRPr lang="en-US" sz="2850" dirty="0"/>
          </a:p>
        </p:txBody>
      </p:sp>
      <p:sp>
        <p:nvSpPr>
          <p:cNvPr id="18" name="Text 16"/>
          <p:cNvSpPr/>
          <p:nvPr/>
        </p:nvSpPr>
        <p:spPr>
          <a:xfrm>
            <a:off x="855345" y="5431274"/>
            <a:ext cx="5115758" cy="782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Based on derived insights, strategies are recommended to client.</a:t>
            </a:r>
            <a:endParaRPr lang="en-US" sz="1900" dirty="0"/>
          </a:p>
        </p:txBody>
      </p:sp>
      <p:sp>
        <p:nvSpPr>
          <p:cNvPr id="19" name="Shape 17"/>
          <p:cNvSpPr/>
          <p:nvPr/>
        </p:nvSpPr>
        <p:spPr>
          <a:xfrm>
            <a:off x="7559635" y="5947529"/>
            <a:ext cx="855345" cy="30480"/>
          </a:xfrm>
          <a:prstGeom prst="roundRect">
            <a:avLst>
              <a:gd name="adj" fmla="val 336771"/>
            </a:avLst>
          </a:prstGeom>
          <a:solidFill>
            <a:srgbClr val="E08787"/>
          </a:solidFill>
          <a:ln/>
        </p:spPr>
      </p:sp>
      <p:sp>
        <p:nvSpPr>
          <p:cNvPr id="20" name="Shape 18"/>
          <p:cNvSpPr/>
          <p:nvPr/>
        </p:nvSpPr>
        <p:spPr>
          <a:xfrm>
            <a:off x="7040285" y="5687854"/>
            <a:ext cx="549831" cy="549831"/>
          </a:xfrm>
          <a:prstGeom prst="roundRect">
            <a:avLst>
              <a:gd name="adj" fmla="val 18669"/>
            </a:avLst>
          </a:prstGeom>
          <a:solidFill>
            <a:srgbClr val="FAA1A1"/>
          </a:solidFill>
          <a:ln w="15240">
            <a:solidFill>
              <a:srgbClr val="E0878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07925" y="5779413"/>
            <a:ext cx="214432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850" dirty="0"/>
          </a:p>
        </p:txBody>
      </p:sp>
      <p:sp>
        <p:nvSpPr>
          <p:cNvPr id="22" name="Text 20"/>
          <p:cNvSpPr/>
          <p:nvPr/>
        </p:nvSpPr>
        <p:spPr>
          <a:xfrm>
            <a:off x="8659297" y="5657255"/>
            <a:ext cx="3665934" cy="4581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</a:t>
            </a:r>
            <a:endParaRPr lang="en-US" sz="2850" dirty="0"/>
          </a:p>
        </p:txBody>
      </p:sp>
      <p:sp>
        <p:nvSpPr>
          <p:cNvPr id="23" name="Text 21"/>
          <p:cNvSpPr/>
          <p:nvPr/>
        </p:nvSpPr>
        <p:spPr>
          <a:xfrm>
            <a:off x="8659297" y="6261973"/>
            <a:ext cx="5115758" cy="782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all analysis the final conclusion is added.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29100" y="86225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4037" y="2004061"/>
            <a:ext cx="4136231" cy="1595318"/>
          </a:xfrm>
          <a:prstGeom prst="roundRect">
            <a:avLst>
              <a:gd name="adj" fmla="val 2507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26093" y="2266117"/>
            <a:ext cx="36121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
</a:t>
            </a:r>
            <a:r>
              <a:rPr lang="en-US" sz="240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Rented bike count</a:t>
            </a:r>
            <a:endParaRPr lang="en-US" sz="2400" dirty="0"/>
          </a:p>
        </p:txBody>
      </p:sp>
      <p:sp>
        <p:nvSpPr>
          <p:cNvPr id="5" name="Shape 3"/>
          <p:cNvSpPr/>
          <p:nvPr/>
        </p:nvSpPr>
        <p:spPr>
          <a:xfrm>
            <a:off x="5297431" y="1961896"/>
            <a:ext cx="4136231" cy="1637483"/>
          </a:xfrm>
          <a:prstGeom prst="roundRect">
            <a:avLst>
              <a:gd name="adj" fmla="val 2507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509141" y="2266117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
</a:t>
            </a:r>
            <a:r>
              <a:rPr lang="en-US" sz="240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factor show impact on bike renting</a:t>
            </a:r>
            <a:r>
              <a:rPr lang="en-US" sz="190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509141" y="3599378"/>
            <a:ext cx="361211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509141" y="4142542"/>
            <a:ext cx="361211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509141" y="4685705"/>
            <a:ext cx="36121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   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5509141" y="5623917"/>
            <a:ext cx="361211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5509141" y="6167080"/>
            <a:ext cx="361211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5509141" y="6710243"/>
            <a:ext cx="361211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9630132" y="2004061"/>
            <a:ext cx="4136231" cy="1595318"/>
          </a:xfrm>
          <a:prstGeom prst="roundRect">
            <a:avLst>
              <a:gd name="adj" fmla="val 2507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892189" y="2266117"/>
            <a:ext cx="36121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40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Holiday and Functioning Days
</a:t>
            </a:r>
            <a:endParaRPr lang="en-US" sz="24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E8EA1D6-B2A0-06FB-73C8-460430FB9F08}"/>
              </a:ext>
            </a:extLst>
          </p:cNvPr>
          <p:cNvSpPr/>
          <p:nvPr/>
        </p:nvSpPr>
        <p:spPr>
          <a:xfrm>
            <a:off x="7894782" y="5705349"/>
            <a:ext cx="2033751" cy="942469"/>
          </a:xfrm>
          <a:prstGeom prst="roundRect">
            <a:avLst>
              <a:gd name="adj" fmla="val 2168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100"/>
              </a:lnSpc>
              <a:buSzPct val="100000"/>
            </a:pPr>
            <a:r>
              <a:rPr lang="en-US" sz="2400" dirty="0">
                <a:solidFill>
                  <a:schemeClr val="tx1"/>
                </a:solidFill>
              </a:rPr>
              <a:t>seasons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BD493BE-87FD-3760-190D-44150B2DA687}"/>
              </a:ext>
            </a:extLst>
          </p:cNvPr>
          <p:cNvSpPr/>
          <p:nvPr/>
        </p:nvSpPr>
        <p:spPr>
          <a:xfrm>
            <a:off x="5281448" y="6914741"/>
            <a:ext cx="2033751" cy="94246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100"/>
              </a:lnSpc>
              <a:buSzPct val="100000"/>
            </a:pPr>
            <a:r>
              <a:rPr lang="en-US" sz="2400" dirty="0">
                <a:solidFill>
                  <a:schemeClr val="tx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Temperature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8E37358-65A4-45FF-4CAC-5A3394D99990}"/>
              </a:ext>
            </a:extLst>
          </p:cNvPr>
          <p:cNvSpPr/>
          <p:nvPr/>
        </p:nvSpPr>
        <p:spPr>
          <a:xfrm>
            <a:off x="7894782" y="6914741"/>
            <a:ext cx="2033751" cy="94246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100"/>
              </a:lnSpc>
              <a:buSzPct val="100000"/>
            </a:pPr>
            <a:r>
              <a:rPr lang="en-US" sz="2400" dirty="0">
                <a:solidFill>
                  <a:schemeClr val="tx1"/>
                </a:solidFill>
              </a:rPr>
              <a:t>humidity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BC8EDD3-A397-E0C2-B174-E58C2711EBBF}"/>
              </a:ext>
            </a:extLst>
          </p:cNvPr>
          <p:cNvSpPr/>
          <p:nvPr/>
        </p:nvSpPr>
        <p:spPr>
          <a:xfrm>
            <a:off x="5247084" y="4338949"/>
            <a:ext cx="2033751" cy="94246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100"/>
              </a:lnSpc>
              <a:buSzPct val="100000"/>
            </a:pPr>
            <a:r>
              <a:rPr lang="en-US" sz="2400" dirty="0">
                <a:solidFill>
                  <a:schemeClr val="tx1"/>
                </a:solidFill>
              </a:rPr>
              <a:t>Visibility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A992F16-AEF3-6129-5F05-A91C95744257}"/>
              </a:ext>
            </a:extLst>
          </p:cNvPr>
          <p:cNvSpPr/>
          <p:nvPr/>
        </p:nvSpPr>
        <p:spPr>
          <a:xfrm>
            <a:off x="5247083" y="5693717"/>
            <a:ext cx="2033751" cy="94246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100"/>
              </a:lnSpc>
              <a:buSzPct val="100000"/>
            </a:pPr>
            <a:r>
              <a:rPr lang="en-US" sz="2400" dirty="0">
                <a:solidFill>
                  <a:schemeClr val="tx1"/>
                </a:solidFill>
              </a:rPr>
              <a:t>rainfall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03B3FC7-432A-801C-E84D-BB230D81F062}"/>
              </a:ext>
            </a:extLst>
          </p:cNvPr>
          <p:cNvSpPr/>
          <p:nvPr/>
        </p:nvSpPr>
        <p:spPr>
          <a:xfrm>
            <a:off x="7858438" y="4338948"/>
            <a:ext cx="2033751" cy="94246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100"/>
              </a:lnSpc>
              <a:buSzPct val="100000"/>
            </a:pPr>
            <a:r>
              <a:rPr lang="en-US" sz="2400" dirty="0">
                <a:solidFill>
                  <a:schemeClr val="tx1"/>
                </a:solidFill>
              </a:rPr>
              <a:t>Wind speed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D3CA46-61B4-8174-6097-985BA5FE6786}"/>
              </a:ext>
            </a:extLst>
          </p:cNvPr>
          <p:cNvCxnSpPr>
            <a:cxnSpLocks/>
          </p:cNvCxnSpPr>
          <p:nvPr/>
        </p:nvCxnSpPr>
        <p:spPr>
          <a:xfrm flipH="1">
            <a:off x="6300205" y="3599378"/>
            <a:ext cx="846288" cy="7395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A3CFD2-52AE-3595-2D2F-CE31F0F17663}"/>
              </a:ext>
            </a:extLst>
          </p:cNvPr>
          <p:cNvCxnSpPr>
            <a:stCxn id="7" idx="0"/>
          </p:cNvCxnSpPr>
          <p:nvPr/>
        </p:nvCxnSpPr>
        <p:spPr>
          <a:xfrm>
            <a:off x="7315200" y="3599378"/>
            <a:ext cx="1213945" cy="7395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506439"/>
            <a:ext cx="544961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cleaning process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815471"/>
            <a:ext cx="3225522" cy="9875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10853" y="4173260"/>
            <a:ext cx="2731889" cy="3857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Error Removal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110853" y="4707136"/>
            <a:ext cx="273188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aim to </a:t>
            </a: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estimate</a:t>
            </a: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data inconsistency. 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559" y="2815471"/>
            <a:ext cx="3225641" cy="9875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336375" y="4173260"/>
            <a:ext cx="2732008" cy="7715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Blank row and column removal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336375" y="5092898"/>
            <a:ext cx="273200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empty rows are removed.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2815471"/>
            <a:ext cx="3225522" cy="98750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16252" y="4062174"/>
            <a:ext cx="2023417" cy="7715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Duplicate Removal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7562017" y="5092898"/>
            <a:ext cx="273188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duplicate entries are removed for data accuracy. 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0722" y="2815471"/>
            <a:ext cx="3225641" cy="98750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024021" y="4062174"/>
            <a:ext cx="2023417" cy="7715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Null value handling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10787539" y="5092898"/>
            <a:ext cx="273200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replacing null values with 0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75811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Wrangling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864037" y="2256949"/>
            <a:ext cx="12902327" cy="30480"/>
          </a:xfrm>
          <a:prstGeom prst="roundRect">
            <a:avLst>
              <a:gd name="adj" fmla="val 340200"/>
            </a:avLst>
          </a:prstGeom>
          <a:solidFill>
            <a:srgbClr val="DDD3BA"/>
          </a:solidFill>
          <a:ln/>
        </p:spPr>
      </p:sp>
      <p:sp>
        <p:nvSpPr>
          <p:cNvPr id="4" name="Shape 2"/>
          <p:cNvSpPr/>
          <p:nvPr/>
        </p:nvSpPr>
        <p:spPr>
          <a:xfrm>
            <a:off x="2654379" y="197923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2849404" y="2071747"/>
            <a:ext cx="16525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4"/>
          <p:cNvSpPr/>
          <p:nvPr/>
        </p:nvSpPr>
        <p:spPr>
          <a:xfrm>
            <a:off x="1110853" y="2874169"/>
            <a:ext cx="3642598" cy="925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Rename the columns</a:t>
            </a:r>
            <a:endParaRPr lang="en-US" sz="2900" dirty="0"/>
          </a:p>
        </p:txBody>
      </p:sp>
      <p:sp>
        <p:nvSpPr>
          <p:cNvPr id="7" name="Text 5"/>
          <p:cNvSpPr/>
          <p:nvPr/>
        </p:nvSpPr>
        <p:spPr>
          <a:xfrm>
            <a:off x="1110853" y="3947874"/>
            <a:ext cx="364259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columns are renamed for consistency and easy to read and work. Columns with special characters or spaces are renamed.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7037427" y="197923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201019" y="2071747"/>
            <a:ext cx="22812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8"/>
          <p:cNvSpPr/>
          <p:nvPr/>
        </p:nvSpPr>
        <p:spPr>
          <a:xfrm>
            <a:off x="5493901" y="2874169"/>
            <a:ext cx="3642598" cy="1388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Encode the categorical variables</a:t>
            </a:r>
            <a:endParaRPr lang="en-US" sz="2900" dirty="0"/>
          </a:p>
        </p:txBody>
      </p:sp>
      <p:sp>
        <p:nvSpPr>
          <p:cNvPr id="11" name="Text 9"/>
          <p:cNvSpPr/>
          <p:nvPr/>
        </p:nvSpPr>
        <p:spPr>
          <a:xfrm>
            <a:off x="5493901" y="4410670"/>
            <a:ext cx="3642598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Categorical variables are encoded as 0 and 1. Convert "Yes/No" into 1/0. Convert "Seasons" into numeric labels (e.g., Spring = 0, Summer = 1, etc.)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11420475" y="197923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1584067" y="2071747"/>
            <a:ext cx="22812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2"/>
          <p:cNvSpPr/>
          <p:nvPr/>
        </p:nvSpPr>
        <p:spPr>
          <a:xfrm>
            <a:off x="9876949" y="2874169"/>
            <a:ext cx="3642598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saved cleaned data</a:t>
            </a:r>
            <a:endParaRPr lang="en-US" sz="2900" dirty="0"/>
          </a:p>
        </p:txBody>
      </p:sp>
      <p:sp>
        <p:nvSpPr>
          <p:cNvPr id="15" name="Text 13"/>
          <p:cNvSpPr/>
          <p:nvPr/>
        </p:nvSpPr>
        <p:spPr>
          <a:xfrm>
            <a:off x="9876949" y="3485078"/>
            <a:ext cx="364259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9876949" y="4028242"/>
            <a:ext cx="36425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 there is no null values and duplicated values, rows count remain same.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9876949" y="5361503"/>
            <a:ext cx="3642598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900" dirty="0">
                <a:solidFill>
                  <a:srgbClr val="910D0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8760 rows</a:t>
            </a:r>
            <a:endParaRPr lang="en-US" sz="2900" dirty="0"/>
          </a:p>
        </p:txBody>
      </p:sp>
      <p:sp>
        <p:nvSpPr>
          <p:cNvPr id="18" name="Text 16"/>
          <p:cNvSpPr/>
          <p:nvPr/>
        </p:nvSpPr>
        <p:spPr>
          <a:xfrm>
            <a:off x="9876949" y="5972413"/>
            <a:ext cx="3642598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900" dirty="0">
                <a:solidFill>
                  <a:srgbClr val="910D0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14 columns</a:t>
            </a:r>
            <a:endParaRPr lang="en-US" sz="2900" dirty="0"/>
          </a:p>
        </p:txBody>
      </p:sp>
      <p:sp>
        <p:nvSpPr>
          <p:cNvPr id="19" name="Text 17"/>
          <p:cNvSpPr/>
          <p:nvPr/>
        </p:nvSpPr>
        <p:spPr>
          <a:xfrm>
            <a:off x="864037" y="705862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05926" y="499581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Visualization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1005926" y="128686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Font typeface="+mj-lt"/>
              <a:buAutoNum type="arabicPeriod"/>
            </a:pPr>
            <a:r>
              <a:rPr lang="en-US" sz="24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Hourly Bike Rental Demand</a:t>
            </a:r>
            <a:endParaRPr lang="en-US" sz="24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ED6B32-7570-1824-F1E3-71F5B423C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269" y="1590336"/>
            <a:ext cx="8150772" cy="432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D0FDDC-EC9D-D09F-B2C9-C0EA0E21038E}"/>
              </a:ext>
            </a:extLst>
          </p:cNvPr>
          <p:cNvSpPr txBox="1"/>
          <p:nvPr/>
        </p:nvSpPr>
        <p:spPr>
          <a:xfrm>
            <a:off x="798872" y="5836167"/>
            <a:ext cx="132482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i="0" dirty="0">
                <a:effectLst/>
                <a:latin typeface="system-ui"/>
              </a:rPr>
              <a:t>Graph:</a:t>
            </a:r>
            <a:r>
              <a:rPr lang="en-US" sz="2000" b="0" i="0" dirty="0">
                <a:effectLst/>
                <a:latin typeface="system-ui"/>
              </a:rPr>
              <a:t> Line Plot of Bike Rentals Over Time.</a:t>
            </a:r>
          </a:p>
          <a:p>
            <a:pPr algn="l"/>
            <a:endParaRPr lang="en-US" sz="2000" b="0" i="0" dirty="0">
              <a:effectLst/>
              <a:latin typeface="system-ui"/>
            </a:endParaRPr>
          </a:p>
          <a:p>
            <a:pPr algn="l"/>
            <a:r>
              <a:rPr lang="en-US" sz="2000" b="1" i="0" dirty="0">
                <a:effectLst/>
                <a:latin typeface="system-ui"/>
              </a:rPr>
              <a:t>Insight:</a:t>
            </a:r>
            <a:r>
              <a:rPr lang="en-US" sz="2000" b="0" i="0" dirty="0">
                <a:effectLst/>
                <a:latin typeface="system-ui"/>
              </a:rPr>
              <a:t>  The highest demand for bike rentals occurs between 6 AM - 9 AM (morning commute) and 5 PM - 8 PM (evening commute). </a:t>
            </a:r>
          </a:p>
          <a:p>
            <a:pPr algn="l"/>
            <a:endParaRPr lang="en-US" sz="2000" b="0" i="0" dirty="0">
              <a:effectLst/>
              <a:latin typeface="system-ui"/>
            </a:endParaRPr>
          </a:p>
          <a:p>
            <a:pPr algn="l"/>
            <a:r>
              <a:rPr lang="en-US" sz="2000" b="1" i="0" dirty="0">
                <a:effectLst/>
                <a:latin typeface="system-ui"/>
              </a:rPr>
              <a:t>Business Use:</a:t>
            </a:r>
            <a:r>
              <a:rPr lang="en-US" sz="2000" b="0" i="0" dirty="0">
                <a:effectLst/>
                <a:latin typeface="system-ui"/>
              </a:rPr>
              <a:t> Helps in forecasting demand and adjusting bike availability.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130</TotalTime>
  <Words>1209</Words>
  <Application>Microsoft Office PowerPoint</Application>
  <PresentationFormat>Custom</PresentationFormat>
  <Paragraphs>173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DM Sans</vt:lpstr>
      <vt:lpstr>var(--jp-content-font-family)</vt:lpstr>
      <vt:lpstr>var(--jp-cell-prompt-font-family)</vt:lpstr>
      <vt:lpstr>inherit</vt:lpstr>
      <vt:lpstr>system-ui</vt:lpstr>
      <vt:lpstr>Wingdings</vt:lpstr>
      <vt:lpstr>Arial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aishwarya patil</cp:lastModifiedBy>
  <cp:revision>9</cp:revision>
  <dcterms:created xsi:type="dcterms:W3CDTF">2025-02-24T15:01:15Z</dcterms:created>
  <dcterms:modified xsi:type="dcterms:W3CDTF">2025-03-28T06:34:15Z</dcterms:modified>
</cp:coreProperties>
</file>